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5" r:id="rId17"/>
    <p:sldId id="271" r:id="rId18"/>
    <p:sldId id="272" r:id="rId19"/>
    <p:sldId id="276" r:id="rId20"/>
    <p:sldId id="277" r:id="rId21"/>
    <p:sldId id="273" r:id="rId22"/>
    <p:sldId id="274"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5D9E3E2B-24CB-4EF6-ABB3-872B93982FA5}" type="datetimeFigureOut">
              <a:rPr lang="en-US" smtClean="0"/>
              <a:t>6/22/2015</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91DC57B-ACFB-45DA-8BEE-FD2A8C46D88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9E3E2B-24CB-4EF6-ABB3-872B93982FA5}" type="datetimeFigureOut">
              <a:rPr lang="en-US" smtClean="0"/>
              <a:t>6/22/2015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1DC57B-ACFB-45DA-8BEE-FD2A8C46D88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5D9E3E2B-24CB-4EF6-ABB3-872B93982FA5}" type="datetimeFigureOut">
              <a:rPr lang="en-US" smtClean="0"/>
              <a:t>6/22/2015</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91DC57B-ACFB-45DA-8BEE-FD2A8C46D88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D9E3E2B-24CB-4EF6-ABB3-872B93982FA5}" type="datetimeFigureOut">
              <a:rPr lang="en-US" smtClean="0"/>
              <a:t>6/22/2015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91DC57B-ACFB-45DA-8BEE-FD2A8C46D889}"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D9E3E2B-24CB-4EF6-ABB3-872B93982FA5}" type="datetimeFigureOut">
              <a:rPr lang="en-US" smtClean="0"/>
              <a:t>6/22/2015</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F91DC57B-ACFB-45DA-8BEE-FD2A8C46D889}"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5D9E3E2B-24CB-4EF6-ABB3-872B93982FA5}" type="datetimeFigureOut">
              <a:rPr lang="en-US" smtClean="0"/>
              <a:t>6/22/2015</a:t>
            </a:fld>
            <a:endParaRPr lang="en-US"/>
          </a:p>
        </p:txBody>
      </p:sp>
      <p:sp>
        <p:nvSpPr>
          <p:cNvPr id="10" name="Slide Number Placeholder 9"/>
          <p:cNvSpPr>
            <a:spLocks noGrp="1"/>
          </p:cNvSpPr>
          <p:nvPr>
            <p:ph type="sldNum" sz="quarter" idx="16"/>
          </p:nvPr>
        </p:nvSpPr>
        <p:spPr/>
        <p:txBody>
          <a:bodyPr rtlCol="0"/>
          <a:lstStyle/>
          <a:p>
            <a:fld id="{F91DC57B-ACFB-45DA-8BEE-FD2A8C46D889}"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5D9E3E2B-24CB-4EF6-ABB3-872B93982FA5}" type="datetimeFigureOut">
              <a:rPr lang="en-US" smtClean="0"/>
              <a:t>6/22/2015</a:t>
            </a:fld>
            <a:endParaRPr lang="en-US"/>
          </a:p>
        </p:txBody>
      </p:sp>
      <p:sp>
        <p:nvSpPr>
          <p:cNvPr id="12" name="Slide Number Placeholder 11"/>
          <p:cNvSpPr>
            <a:spLocks noGrp="1"/>
          </p:cNvSpPr>
          <p:nvPr>
            <p:ph type="sldNum" sz="quarter" idx="16"/>
          </p:nvPr>
        </p:nvSpPr>
        <p:spPr/>
        <p:txBody>
          <a:bodyPr rtlCol="0"/>
          <a:lstStyle/>
          <a:p>
            <a:fld id="{F91DC57B-ACFB-45DA-8BEE-FD2A8C46D889}"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D9E3E2B-24CB-4EF6-ABB3-872B93982FA5}" type="datetimeFigureOut">
              <a:rPr lang="en-US" smtClean="0"/>
              <a:t>6/22/2015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91DC57B-ACFB-45DA-8BEE-FD2A8C46D88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9E3E2B-24CB-4EF6-ABB3-872B93982FA5}" type="datetimeFigureOut">
              <a:rPr lang="en-US" smtClean="0"/>
              <a:t>6/22/2015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91DC57B-ACFB-45DA-8BEE-FD2A8C46D88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D9E3E2B-24CB-4EF6-ABB3-872B93982FA5}" type="datetimeFigureOut">
              <a:rPr lang="en-US" smtClean="0"/>
              <a:t>6/22/2015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91DC57B-ACFB-45DA-8BEE-FD2A8C46D889}"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5D9E3E2B-24CB-4EF6-ABB3-872B93982FA5}" type="datetimeFigureOut">
              <a:rPr lang="en-US" smtClean="0"/>
              <a:t>6/22/2015</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F91DC57B-ACFB-45DA-8BEE-FD2A8C46D889}"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5D9E3E2B-24CB-4EF6-ABB3-872B93982FA5}" type="datetimeFigureOut">
              <a:rPr lang="en-US" smtClean="0"/>
              <a:t>6/22/2015</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F91DC57B-ACFB-45DA-8BEE-FD2A8C46D88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Unit II: “So Near to </a:t>
            </a:r>
            <a:br>
              <a:rPr lang="en-US" dirty="0" smtClean="0"/>
            </a:br>
            <a:r>
              <a:rPr lang="en-US" dirty="0"/>
              <a:t>	</a:t>
            </a:r>
            <a:r>
              <a:rPr lang="en-US" dirty="0" smtClean="0"/>
              <a:t>	 Perfection”</a:t>
            </a:r>
            <a:endParaRPr lang="en-US" dirty="0"/>
          </a:p>
        </p:txBody>
      </p:sp>
      <p:sp>
        <p:nvSpPr>
          <p:cNvPr id="3" name="Subtitle 2"/>
          <p:cNvSpPr>
            <a:spLocks noGrp="1"/>
          </p:cNvSpPr>
          <p:nvPr>
            <p:ph type="subTitle" idx="1"/>
          </p:nvPr>
        </p:nvSpPr>
        <p:spPr/>
        <p:txBody>
          <a:bodyPr/>
          <a:lstStyle/>
          <a:p>
            <a:r>
              <a:rPr lang="en-US" dirty="0" smtClean="0"/>
              <a:t>The United States Constitution: Flaws Included…</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0" y="381000"/>
            <a:ext cx="6025198" cy="3962400"/>
          </a:xfrm>
          <a:prstGeom prst="rect">
            <a:avLst/>
          </a:prstGeom>
        </p:spPr>
      </p:pic>
    </p:spTree>
    <p:extLst>
      <p:ext uri="{BB962C8B-B14F-4D97-AF65-F5344CB8AC3E}">
        <p14:creationId xmlns:p14="http://schemas.microsoft.com/office/powerpoint/2010/main" val="14193700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Supremacy Clause</a:t>
            </a:r>
            <a:endParaRPr lang="en-US" dirty="0"/>
          </a:p>
        </p:txBody>
      </p:sp>
      <p:sp>
        <p:nvSpPr>
          <p:cNvPr id="3" name="Content Placeholder 2"/>
          <p:cNvSpPr>
            <a:spLocks noGrp="1"/>
          </p:cNvSpPr>
          <p:nvPr>
            <p:ph sz="quarter" idx="1"/>
          </p:nvPr>
        </p:nvSpPr>
        <p:spPr>
          <a:xfrm>
            <a:off x="457200" y="1524000"/>
            <a:ext cx="8534400" cy="4953000"/>
          </a:xfrm>
        </p:spPr>
        <p:txBody>
          <a:bodyPr>
            <a:normAutofit fontScale="85000" lnSpcReduction="20000"/>
          </a:bodyPr>
          <a:lstStyle/>
          <a:p>
            <a:r>
              <a:rPr lang="en-US" dirty="0" smtClean="0"/>
              <a:t>Article VI, Clause II reads, </a:t>
            </a:r>
            <a:r>
              <a:rPr lang="en-US" u="sng" dirty="0" smtClean="0">
                <a:solidFill>
                  <a:schemeClr val="accent1">
                    <a:lumMod val="50000"/>
                  </a:schemeClr>
                </a:solidFill>
                <a:effectLst>
                  <a:outerShdw blurRad="38100" dist="38100" dir="2700000" algn="tl">
                    <a:srgbClr val="000000">
                      <a:alpha val="43137"/>
                    </a:srgbClr>
                  </a:outerShdw>
                </a:effectLst>
              </a:rPr>
              <a:t>“This Constitution and the laws of the United </a:t>
            </a:r>
            <a:r>
              <a:rPr lang="en-US" u="sng" dirty="0" smtClean="0">
                <a:solidFill>
                  <a:schemeClr val="accent5">
                    <a:lumMod val="75000"/>
                  </a:schemeClr>
                </a:solidFill>
                <a:effectLst>
                  <a:outerShdw blurRad="38100" dist="38100" dir="2700000" algn="tl">
                    <a:srgbClr val="000000">
                      <a:alpha val="43137"/>
                    </a:srgbClr>
                  </a:outerShdw>
                </a:effectLst>
              </a:rPr>
              <a:t>States…shall</a:t>
            </a:r>
            <a:r>
              <a:rPr lang="en-US" u="sng" dirty="0" smtClean="0">
                <a:solidFill>
                  <a:schemeClr val="accent1">
                    <a:lumMod val="50000"/>
                  </a:schemeClr>
                </a:solidFill>
                <a:effectLst>
                  <a:outerShdw blurRad="38100" dist="38100" dir="2700000" algn="tl">
                    <a:srgbClr val="000000">
                      <a:alpha val="43137"/>
                    </a:srgbClr>
                  </a:outerShdw>
                </a:effectLst>
              </a:rPr>
              <a:t> be the supreme Law of the Land.” </a:t>
            </a:r>
          </a:p>
          <a:p>
            <a:pPr marL="0" indent="0">
              <a:buNone/>
            </a:pPr>
            <a:r>
              <a:rPr lang="en-US" dirty="0" smtClean="0"/>
              <a:t>This statement has been reinforced time and time again by the Supreme Court and by historical experience.  Consider: </a:t>
            </a:r>
            <a:endParaRPr lang="en-US" dirty="0"/>
          </a:p>
          <a:p>
            <a:r>
              <a:rPr lang="en-US" i="1" u="sng" dirty="0" smtClean="0">
                <a:solidFill>
                  <a:schemeClr val="accent5">
                    <a:lumMod val="50000"/>
                  </a:schemeClr>
                </a:solidFill>
                <a:effectLst>
                  <a:outerShdw blurRad="38100" dist="38100" dir="2700000" algn="tl">
                    <a:srgbClr val="000000">
                      <a:alpha val="43137"/>
                    </a:srgbClr>
                  </a:outerShdw>
                </a:effectLst>
              </a:rPr>
              <a:t>McCullough V. Maryland </a:t>
            </a:r>
            <a:r>
              <a:rPr lang="en-US" dirty="0" smtClean="0"/>
              <a:t>– The Supreme Court case in which Chief Justice John Marshall declared that the United States government did not have to pay taxes to Maryland.</a:t>
            </a:r>
          </a:p>
          <a:p>
            <a:r>
              <a:rPr lang="en-US" u="sng" dirty="0" smtClean="0">
                <a:solidFill>
                  <a:schemeClr val="accent5">
                    <a:lumMod val="50000"/>
                  </a:schemeClr>
                </a:solidFill>
                <a:effectLst>
                  <a:outerShdw blurRad="38100" dist="38100" dir="2700000" algn="tl">
                    <a:srgbClr val="000000">
                      <a:alpha val="43137"/>
                    </a:srgbClr>
                  </a:outerShdw>
                </a:effectLst>
              </a:rPr>
              <a:t>The Civil War </a:t>
            </a:r>
            <a:r>
              <a:rPr lang="en-US" dirty="0" smtClean="0"/>
              <a:t>– which demonstrated, after 625,000 men died to prove the point, that states cannot secede from the Union – even if they disagree with the elected leaders. </a:t>
            </a:r>
          </a:p>
          <a:p>
            <a:r>
              <a:rPr lang="en-US" u="sng" dirty="0" smtClean="0">
                <a:solidFill>
                  <a:schemeClr val="accent5">
                    <a:lumMod val="50000"/>
                  </a:schemeClr>
                </a:solidFill>
                <a:effectLst>
                  <a:outerShdw blurRad="38100" dist="38100" dir="2700000" algn="tl">
                    <a:srgbClr val="000000">
                      <a:alpha val="43137"/>
                    </a:srgbClr>
                  </a:outerShdw>
                </a:effectLst>
              </a:rPr>
              <a:t>The 14</a:t>
            </a:r>
            <a:r>
              <a:rPr lang="en-US" u="sng" baseline="30000" dirty="0" smtClean="0">
                <a:solidFill>
                  <a:schemeClr val="accent5">
                    <a:lumMod val="50000"/>
                  </a:schemeClr>
                </a:solidFill>
                <a:effectLst>
                  <a:outerShdw blurRad="38100" dist="38100" dir="2700000" algn="tl">
                    <a:srgbClr val="000000">
                      <a:alpha val="43137"/>
                    </a:srgbClr>
                  </a:outerShdw>
                </a:effectLst>
              </a:rPr>
              <a:t>th</a:t>
            </a:r>
            <a:r>
              <a:rPr lang="en-US" u="sng" dirty="0" smtClean="0">
                <a:solidFill>
                  <a:schemeClr val="accent5">
                    <a:lumMod val="50000"/>
                  </a:schemeClr>
                </a:solidFill>
                <a:effectLst>
                  <a:outerShdw blurRad="38100" dist="38100" dir="2700000" algn="tl">
                    <a:srgbClr val="000000">
                      <a:alpha val="43137"/>
                    </a:srgbClr>
                  </a:outerShdw>
                </a:effectLst>
              </a:rPr>
              <a:t> Amendment </a:t>
            </a:r>
            <a:r>
              <a:rPr lang="en-US" dirty="0" smtClean="0"/>
              <a:t>– After the Civil War, the 14</a:t>
            </a:r>
            <a:r>
              <a:rPr lang="en-US" baseline="30000" dirty="0" smtClean="0"/>
              <a:t>th</a:t>
            </a:r>
            <a:r>
              <a:rPr lang="en-US" dirty="0" smtClean="0"/>
              <a:t> Amendment was ratified to guarantee equal protection under the law for all citizens.  National citizenship means that states cannot violate the rights or any person in the United States. </a:t>
            </a:r>
            <a:endParaRPr lang="en-US" dirty="0"/>
          </a:p>
        </p:txBody>
      </p:sp>
    </p:spTree>
    <p:extLst>
      <p:ext uri="{BB962C8B-B14F-4D97-AF65-F5344CB8AC3E}">
        <p14:creationId xmlns:p14="http://schemas.microsoft.com/office/powerpoint/2010/main" val="39170813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The Preamble and the Articles of the Constitution  </a:t>
            </a:r>
            <a:endParaRPr lang="en-US" dirty="0"/>
          </a:p>
        </p:txBody>
      </p:sp>
      <p:sp>
        <p:nvSpPr>
          <p:cNvPr id="4" name="Title 3"/>
          <p:cNvSpPr>
            <a:spLocks noGrp="1"/>
          </p:cNvSpPr>
          <p:nvPr>
            <p:ph type="title"/>
          </p:nvPr>
        </p:nvSpPr>
        <p:spPr/>
        <p:txBody>
          <a:bodyPr/>
          <a:lstStyle/>
          <a:p>
            <a:r>
              <a:rPr lang="en-US" dirty="0" smtClean="0"/>
              <a:t>The United States Constitution </a:t>
            </a:r>
            <a:endParaRPr lang="en-US" dirty="0"/>
          </a:p>
        </p:txBody>
      </p:sp>
    </p:spTree>
    <p:extLst>
      <p:ext uri="{BB962C8B-B14F-4D97-AF65-F5344CB8AC3E}">
        <p14:creationId xmlns:p14="http://schemas.microsoft.com/office/powerpoint/2010/main" val="7416911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Preamble to the Constitution</a:t>
            </a:r>
            <a:endParaRPr lang="en-US" dirty="0"/>
          </a:p>
        </p:txBody>
      </p:sp>
      <p:sp>
        <p:nvSpPr>
          <p:cNvPr id="5" name="Content Placeholder 4"/>
          <p:cNvSpPr>
            <a:spLocks noGrp="1"/>
          </p:cNvSpPr>
          <p:nvPr>
            <p:ph sz="quarter" idx="1"/>
          </p:nvPr>
        </p:nvSpPr>
        <p:spPr/>
        <p:txBody>
          <a:bodyPr>
            <a:normAutofit/>
          </a:bodyPr>
          <a:lstStyle/>
          <a:p>
            <a:pPr marL="0" indent="0">
              <a:buNone/>
            </a:pPr>
            <a:r>
              <a:rPr lang="en-US" dirty="0" smtClean="0"/>
              <a:t>Perhaps the most famous line in any written Constitution world wide is this: </a:t>
            </a:r>
          </a:p>
          <a:p>
            <a:pPr marL="0" indent="0">
              <a:buNone/>
            </a:pPr>
            <a:endParaRPr lang="en-US" dirty="0" smtClean="0"/>
          </a:p>
          <a:p>
            <a:pPr marL="0" indent="0">
              <a:buNone/>
            </a:pPr>
            <a:r>
              <a:rPr lang="en-US" dirty="0" smtClean="0"/>
              <a:t>“</a:t>
            </a:r>
            <a:r>
              <a:rPr lang="en-US" sz="2800" dirty="0" smtClean="0">
                <a:latin typeface="Blackadder ITC" panose="04020505051007020D02" pitchFamily="82" charset="0"/>
              </a:rPr>
              <a:t>We the People</a:t>
            </a:r>
            <a:r>
              <a:rPr lang="en-US" dirty="0" smtClean="0"/>
              <a:t>, in order to form a more perfect Union, establish justice, insure domestic Tranquility, provide for the common </a:t>
            </a:r>
            <a:r>
              <a:rPr lang="en-US" dirty="0" err="1" smtClean="0"/>
              <a:t>defence</a:t>
            </a:r>
            <a:r>
              <a:rPr lang="en-US" dirty="0" smtClean="0"/>
              <a:t>, promote the general welfare, and secure the Blessings of Liberty to ourselves and our Posterity, do ordain and establish this Constitution for the United States of America.”</a:t>
            </a:r>
            <a:endParaRPr lang="en-US" dirty="0"/>
          </a:p>
        </p:txBody>
      </p:sp>
    </p:spTree>
    <p:extLst>
      <p:ext uri="{BB962C8B-B14F-4D97-AF65-F5344CB8AC3E}">
        <p14:creationId xmlns:p14="http://schemas.microsoft.com/office/powerpoint/2010/main" val="857783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effectLst>
                  <a:outerShdw blurRad="38100" dist="38100" dir="2700000" algn="tl">
                    <a:srgbClr val="000000">
                      <a:alpha val="43137"/>
                    </a:srgbClr>
                  </a:outerShdw>
                </a:effectLst>
              </a:rPr>
              <a:t>Article One</a:t>
            </a:r>
            <a:r>
              <a:rPr lang="en-US" dirty="0" smtClean="0"/>
              <a:t>. The Legislative Branch</a:t>
            </a:r>
            <a:endParaRPr lang="en-US" dirty="0"/>
          </a:p>
        </p:txBody>
      </p:sp>
      <p:sp>
        <p:nvSpPr>
          <p:cNvPr id="4" name="Content Placeholder 3"/>
          <p:cNvSpPr>
            <a:spLocks noGrp="1"/>
          </p:cNvSpPr>
          <p:nvPr>
            <p:ph sz="quarter" idx="1"/>
          </p:nvPr>
        </p:nvSpPr>
        <p:spPr/>
        <p:txBody>
          <a:bodyPr>
            <a:normAutofit fontScale="85000" lnSpcReduction="20000"/>
          </a:bodyPr>
          <a:lstStyle/>
          <a:p>
            <a:pPr marL="0" indent="0">
              <a:buNone/>
            </a:pPr>
            <a:r>
              <a:rPr lang="en-US" dirty="0" smtClean="0"/>
              <a:t>The first article of the Constitution establishes the legislative branch.  As a result of the “Great Compromise” during the Constitutional Convention, the Congress is a bicameral legislature, with one house of the Congress determined by proportional representation – the House of Representatives – and the other with equal representation: The Senate. </a:t>
            </a:r>
            <a:endParaRPr lang="en-US" dirty="0"/>
          </a:p>
        </p:txBody>
      </p:sp>
      <p:pic>
        <p:nvPicPr>
          <p:cNvPr id="8" name="Content Placeholder 7"/>
          <p:cNvPicPr>
            <a:picLocks noGrp="1" noChangeAspect="1"/>
          </p:cNvPicPr>
          <p:nvPr>
            <p:ph sz="quarter" idx="2"/>
          </p:nvPr>
        </p:nvPicPr>
        <p:blipFill>
          <a:blip r:embed="rId2">
            <a:grayscl/>
            <a:extLst>
              <a:ext uri="{28A0092B-C50C-407E-A947-70E740481C1C}">
                <a14:useLocalDpi xmlns:a14="http://schemas.microsoft.com/office/drawing/2010/main" val="0"/>
              </a:ext>
            </a:extLst>
          </a:blip>
          <a:stretch>
            <a:fillRect/>
          </a:stretch>
        </p:blipFill>
        <p:spPr>
          <a:xfrm>
            <a:off x="4572000" y="1905000"/>
            <a:ext cx="4332469" cy="3733800"/>
          </a:xfrm>
        </p:spPr>
      </p:pic>
    </p:spTree>
    <p:extLst>
      <p:ext uri="{BB962C8B-B14F-4D97-AF65-F5344CB8AC3E}">
        <p14:creationId xmlns:p14="http://schemas.microsoft.com/office/powerpoint/2010/main" val="34951894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effectLst>
                  <a:outerShdw blurRad="38100" dist="38100" dir="2700000" algn="tl">
                    <a:srgbClr val="000000">
                      <a:alpha val="43137"/>
                    </a:srgbClr>
                  </a:outerShdw>
                </a:effectLst>
              </a:rPr>
              <a:t>Article Two</a:t>
            </a:r>
            <a:r>
              <a:rPr lang="en-US" dirty="0" smtClean="0"/>
              <a:t>.  The Executive Branch</a:t>
            </a:r>
            <a:endParaRPr lang="en-US" dirty="0"/>
          </a:p>
        </p:txBody>
      </p:sp>
      <p:sp>
        <p:nvSpPr>
          <p:cNvPr id="3" name="Content Placeholder 2"/>
          <p:cNvSpPr>
            <a:spLocks noGrp="1"/>
          </p:cNvSpPr>
          <p:nvPr>
            <p:ph sz="quarter" idx="1"/>
          </p:nvPr>
        </p:nvSpPr>
        <p:spPr/>
        <p:txBody>
          <a:bodyPr>
            <a:normAutofit fontScale="92500" lnSpcReduction="10000"/>
          </a:bodyPr>
          <a:lstStyle/>
          <a:p>
            <a:pPr marL="0" indent="0">
              <a:buNone/>
            </a:pPr>
            <a:r>
              <a:rPr lang="en-US" dirty="0" smtClean="0"/>
              <a:t>Article Two defines the executive branch’s role in government, with special emphasis on the role of the President of the United States.  Fearful that the President may be likely to usurp power and establish a tyranny, many checks on his or her power were put in place by the Founding Fathers.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264150" y="1589088"/>
            <a:ext cx="3048000" cy="4572000"/>
          </a:xfrm>
        </p:spPr>
      </p:pic>
    </p:spTree>
    <p:extLst>
      <p:ext uri="{BB962C8B-B14F-4D97-AF65-F5344CB8AC3E}">
        <p14:creationId xmlns:p14="http://schemas.microsoft.com/office/powerpoint/2010/main" val="15469900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effectLst>
                  <a:outerShdw blurRad="38100" dist="38100" dir="2700000" algn="tl">
                    <a:srgbClr val="000000">
                      <a:alpha val="43137"/>
                    </a:srgbClr>
                  </a:outerShdw>
                </a:effectLst>
              </a:rPr>
              <a:t>Article III</a:t>
            </a:r>
            <a:r>
              <a:rPr lang="en-US" dirty="0" smtClean="0"/>
              <a:t>.  The Judicial Branch</a:t>
            </a:r>
            <a:endParaRPr lang="en-US" dirty="0"/>
          </a:p>
        </p:txBody>
      </p:sp>
      <p:sp>
        <p:nvSpPr>
          <p:cNvPr id="3" name="Content Placeholder 2"/>
          <p:cNvSpPr>
            <a:spLocks noGrp="1"/>
          </p:cNvSpPr>
          <p:nvPr>
            <p:ph sz="quarter" idx="1"/>
          </p:nvPr>
        </p:nvSpPr>
        <p:spPr/>
        <p:txBody>
          <a:bodyPr>
            <a:normAutofit lnSpcReduction="10000"/>
          </a:bodyPr>
          <a:lstStyle/>
          <a:p>
            <a:pPr marL="0" indent="0">
              <a:buNone/>
            </a:pPr>
            <a:r>
              <a:rPr lang="en-US" dirty="0" smtClean="0"/>
              <a:t>Article III of the Constitution established the Supreme Court of the United States and gave Congress the power to establish other courts when necessary – and clearly, it would be necessary to have other courts on the Federal Level. </a:t>
            </a:r>
            <a:endParaRPr lang="en-US" dirty="0"/>
          </a:p>
        </p:txBody>
      </p:sp>
      <p:pic>
        <p:nvPicPr>
          <p:cNvPr id="9" name="Content Placeholder 8"/>
          <p:cNvPicPr>
            <a:picLocks noGrp="1" noChangeAspect="1"/>
          </p:cNvPicPr>
          <p:nvPr>
            <p:ph sz="quarter" idx="2"/>
          </p:nvPr>
        </p:nvPicPr>
        <p:blipFill>
          <a:blip r:embed="rId2">
            <a:grayscl/>
            <a:extLst>
              <a:ext uri="{28A0092B-C50C-407E-A947-70E740481C1C}">
                <a14:useLocalDpi xmlns:a14="http://schemas.microsoft.com/office/drawing/2010/main" val="0"/>
              </a:ext>
            </a:extLst>
          </a:blip>
          <a:stretch>
            <a:fillRect/>
          </a:stretch>
        </p:blipFill>
        <p:spPr>
          <a:xfrm>
            <a:off x="4495800" y="1752600"/>
            <a:ext cx="4419600" cy="4419600"/>
          </a:xfrm>
        </p:spPr>
      </p:pic>
    </p:spTree>
    <p:extLst>
      <p:ext uri="{BB962C8B-B14F-4D97-AF65-F5344CB8AC3E}">
        <p14:creationId xmlns:p14="http://schemas.microsoft.com/office/powerpoint/2010/main" val="38297569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Checks and Balances</a:t>
            </a:r>
            <a:endParaRPr lang="en-US" dirty="0"/>
          </a:p>
        </p:txBody>
      </p:sp>
      <p:sp>
        <p:nvSpPr>
          <p:cNvPr id="3" name="Content Placeholder 2"/>
          <p:cNvSpPr>
            <a:spLocks noGrp="1"/>
          </p:cNvSpPr>
          <p:nvPr>
            <p:ph sz="quarter" idx="1"/>
          </p:nvPr>
        </p:nvSpPr>
        <p:spPr>
          <a:xfrm>
            <a:off x="609600" y="5486399"/>
            <a:ext cx="7924800" cy="1066801"/>
          </a:xfrm>
        </p:spPr>
        <p:txBody>
          <a:bodyPr>
            <a:normAutofit fontScale="85000" lnSpcReduction="20000"/>
          </a:bodyPr>
          <a:lstStyle/>
          <a:p>
            <a:pPr marL="0" indent="0">
              <a:buNone/>
            </a:pPr>
            <a:r>
              <a:rPr lang="en-US" dirty="0" smtClean="0"/>
              <a:t>Why place check and balances on the government if the people elected it?  Because the Founding Fathers wanted to </a:t>
            </a:r>
            <a:r>
              <a:rPr lang="en-US" i="1" u="sng" dirty="0" smtClean="0">
                <a:solidFill>
                  <a:schemeClr val="accent1">
                    <a:lumMod val="50000"/>
                  </a:schemeClr>
                </a:solidFill>
                <a:effectLst>
                  <a:outerShdw blurRad="38100" dist="38100" dir="2700000" algn="tl">
                    <a:srgbClr val="000000">
                      <a:alpha val="43137"/>
                    </a:srgbClr>
                  </a:outerShdw>
                </a:effectLst>
              </a:rPr>
              <a:t>limit the power of the government</a:t>
            </a:r>
            <a:r>
              <a:rPr lang="en-US" dirty="0" smtClean="0"/>
              <a:t>.  Dividing power was key. </a:t>
            </a:r>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1828800" y="1676400"/>
            <a:ext cx="5181600" cy="3886199"/>
          </a:xfrm>
        </p:spPr>
      </p:pic>
    </p:spTree>
    <p:extLst>
      <p:ext uri="{BB962C8B-B14F-4D97-AF65-F5344CB8AC3E}">
        <p14:creationId xmlns:p14="http://schemas.microsoft.com/office/powerpoint/2010/main" val="5672740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1">
                    <a:lumMod val="50000"/>
                  </a:schemeClr>
                </a:solidFill>
                <a:effectLst>
                  <a:outerShdw blurRad="38100" dist="38100" dir="2700000" algn="tl">
                    <a:srgbClr val="000000">
                      <a:alpha val="43137"/>
                    </a:srgbClr>
                  </a:outerShdw>
                </a:effectLst>
              </a:rPr>
              <a:t>Article IV</a:t>
            </a:r>
            <a:r>
              <a:rPr lang="en-US" dirty="0" smtClean="0"/>
              <a:t>.  Relations Between the States</a:t>
            </a:r>
            <a:endParaRPr lang="en-US" dirty="0"/>
          </a:p>
        </p:txBody>
      </p:sp>
      <p:sp>
        <p:nvSpPr>
          <p:cNvPr id="3" name="Content Placeholder 2"/>
          <p:cNvSpPr>
            <a:spLocks noGrp="1"/>
          </p:cNvSpPr>
          <p:nvPr>
            <p:ph sz="quarter" idx="1"/>
          </p:nvPr>
        </p:nvSpPr>
        <p:spPr>
          <a:xfrm>
            <a:off x="609600" y="1589567"/>
            <a:ext cx="4572000" cy="4572000"/>
          </a:xfrm>
        </p:spPr>
        <p:txBody>
          <a:bodyPr>
            <a:normAutofit fontScale="77500" lnSpcReduction="20000"/>
          </a:bodyPr>
          <a:lstStyle/>
          <a:p>
            <a:pPr marL="0" indent="0">
              <a:buNone/>
            </a:pPr>
            <a:r>
              <a:rPr lang="en-US" dirty="0" smtClean="0"/>
              <a:t>There are several issues resolved in Article IV of the Constitution regarding how states will interact: </a:t>
            </a:r>
          </a:p>
          <a:p>
            <a:pPr marL="514350" indent="-514350">
              <a:buFont typeface="+mj-lt"/>
              <a:buAutoNum type="arabicPeriod"/>
            </a:pPr>
            <a:r>
              <a:rPr lang="en-US" dirty="0" smtClean="0">
                <a:solidFill>
                  <a:schemeClr val="accent1">
                    <a:lumMod val="50000"/>
                  </a:schemeClr>
                </a:solidFill>
                <a:effectLst>
                  <a:outerShdw blurRad="38100" dist="38100" dir="2700000" algn="tl">
                    <a:srgbClr val="000000">
                      <a:alpha val="43137"/>
                    </a:srgbClr>
                  </a:outerShdw>
                </a:effectLst>
              </a:rPr>
              <a:t>Each state will place “full faith and credit” in the acts, records, and proceedings of the other states. </a:t>
            </a:r>
          </a:p>
          <a:p>
            <a:pPr marL="514350" indent="-514350">
              <a:buFont typeface="+mj-lt"/>
              <a:buAutoNum type="arabicPeriod"/>
            </a:pPr>
            <a:r>
              <a:rPr lang="en-US" dirty="0" smtClean="0">
                <a:solidFill>
                  <a:schemeClr val="accent1">
                    <a:lumMod val="50000"/>
                  </a:schemeClr>
                </a:solidFill>
                <a:effectLst>
                  <a:outerShdw blurRad="38100" dist="38100" dir="2700000" algn="tl">
                    <a:srgbClr val="000000">
                      <a:alpha val="43137"/>
                    </a:srgbClr>
                  </a:outerShdw>
                </a:effectLst>
              </a:rPr>
              <a:t>All privileges and immunities apply to all citizens. </a:t>
            </a:r>
          </a:p>
          <a:p>
            <a:pPr marL="514350" indent="-514350">
              <a:buFont typeface="+mj-lt"/>
              <a:buAutoNum type="arabicPeriod"/>
            </a:pPr>
            <a:r>
              <a:rPr lang="en-US" dirty="0" smtClean="0">
                <a:solidFill>
                  <a:schemeClr val="accent1">
                    <a:lumMod val="50000"/>
                  </a:schemeClr>
                </a:solidFill>
                <a:effectLst>
                  <a:outerShdw blurRad="38100" dist="38100" dir="2700000" algn="tl">
                    <a:srgbClr val="000000">
                      <a:alpha val="43137"/>
                    </a:srgbClr>
                  </a:outerShdw>
                </a:effectLst>
              </a:rPr>
              <a:t>Criminals must be extradited. </a:t>
            </a:r>
          </a:p>
          <a:p>
            <a:pPr marL="514350" indent="-514350">
              <a:buFont typeface="+mj-lt"/>
              <a:buAutoNum type="arabicPeriod"/>
            </a:pPr>
            <a:r>
              <a:rPr lang="en-US" dirty="0" smtClean="0">
                <a:solidFill>
                  <a:schemeClr val="accent1">
                    <a:lumMod val="50000"/>
                  </a:schemeClr>
                </a:solidFill>
                <a:effectLst>
                  <a:outerShdw blurRad="38100" dist="38100" dir="2700000" algn="tl">
                    <a:srgbClr val="000000">
                      <a:alpha val="43137"/>
                    </a:srgbClr>
                  </a:outerShdw>
                </a:effectLst>
              </a:rPr>
              <a:t>New states may be added to the union as equal members. </a:t>
            </a:r>
          </a:p>
          <a:p>
            <a:pPr marL="514350" indent="-514350">
              <a:buFont typeface="+mj-lt"/>
              <a:buAutoNum type="arabicPeriod"/>
            </a:pPr>
            <a:r>
              <a:rPr lang="en-US" dirty="0" smtClean="0">
                <a:solidFill>
                  <a:schemeClr val="accent1">
                    <a:lumMod val="50000"/>
                  </a:schemeClr>
                </a:solidFill>
                <a:effectLst>
                  <a:outerShdw blurRad="38100" dist="38100" dir="2700000" algn="tl">
                    <a:srgbClr val="000000">
                      <a:alpha val="43137"/>
                    </a:srgbClr>
                  </a:outerShdw>
                </a:effectLst>
              </a:rPr>
              <a:t>All states must have a republican form of government. </a:t>
            </a:r>
          </a:p>
          <a:p>
            <a:pPr marL="0" indent="0">
              <a:buNone/>
            </a:pPr>
            <a:endParaRPr lang="en-US" dirty="0"/>
          </a:p>
        </p:txBody>
      </p:sp>
      <p:pic>
        <p:nvPicPr>
          <p:cNvPr id="6" name="Content Placeholder 5"/>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5410200" y="1676400"/>
            <a:ext cx="2977806" cy="4495800"/>
          </a:xfrm>
        </p:spPr>
      </p:pic>
    </p:spTree>
    <p:extLst>
      <p:ext uri="{BB962C8B-B14F-4D97-AF65-F5344CB8AC3E}">
        <p14:creationId xmlns:p14="http://schemas.microsoft.com/office/powerpoint/2010/main" val="3775172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effectLst>
                  <a:outerShdw blurRad="38100" dist="38100" dir="2700000" algn="tl">
                    <a:srgbClr val="000000">
                      <a:alpha val="43137"/>
                    </a:srgbClr>
                  </a:outerShdw>
                </a:effectLst>
              </a:rPr>
              <a:t>Article V</a:t>
            </a:r>
            <a:r>
              <a:rPr lang="en-US" dirty="0" smtClean="0"/>
              <a:t>.  The Amendment Process</a:t>
            </a:r>
            <a:endParaRPr lang="en-US" dirty="0"/>
          </a:p>
        </p:txBody>
      </p:sp>
      <p:sp>
        <p:nvSpPr>
          <p:cNvPr id="3" name="Content Placeholder 2"/>
          <p:cNvSpPr>
            <a:spLocks noGrp="1"/>
          </p:cNvSpPr>
          <p:nvPr>
            <p:ph sz="quarter" idx="1"/>
          </p:nvPr>
        </p:nvSpPr>
        <p:spPr/>
        <p:txBody>
          <a:bodyPr>
            <a:normAutofit fontScale="92500" lnSpcReduction="10000"/>
          </a:bodyPr>
          <a:lstStyle/>
          <a:p>
            <a:pPr marL="0" indent="0">
              <a:buNone/>
            </a:pPr>
            <a:r>
              <a:rPr lang="en-US" dirty="0" smtClean="0"/>
              <a:t>Article Five describes the specific manner in which Constitutional amendments can be proposed and what needs to take place for a Constitutional amendment to be ratified.   As of today, there are twenty-seven (27) amendments to the Constitution which have been ratified.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951730" y="1589088"/>
            <a:ext cx="3672840" cy="4572000"/>
          </a:xfrm>
        </p:spPr>
      </p:pic>
    </p:spTree>
    <p:extLst>
      <p:ext uri="{BB962C8B-B14F-4D97-AF65-F5344CB8AC3E}">
        <p14:creationId xmlns:p14="http://schemas.microsoft.com/office/powerpoint/2010/main" val="33962724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to amend the US Constitution: </a:t>
            </a:r>
            <a:endParaRPr lang="en-US" dirty="0"/>
          </a:p>
        </p:txBody>
      </p:sp>
      <p:sp>
        <p:nvSpPr>
          <p:cNvPr id="6" name="Content Placeholder 5"/>
          <p:cNvSpPr>
            <a:spLocks noGrp="1"/>
          </p:cNvSpPr>
          <p:nvPr>
            <p:ph sz="quarter" idx="1"/>
          </p:nvPr>
        </p:nvSpPr>
        <p:spPr>
          <a:xfrm>
            <a:off x="612648" y="1600200"/>
            <a:ext cx="8302752" cy="4495800"/>
          </a:xfrm>
        </p:spPr>
        <p:txBody>
          <a:bodyPr/>
          <a:lstStyle/>
          <a:p>
            <a:r>
              <a:rPr lang="en-US" dirty="0" smtClean="0"/>
              <a:t>In order to propose an amendment to the Constitution, you must follow one of these two methods:</a:t>
            </a:r>
          </a:p>
          <a:p>
            <a:endParaRPr lang="en-US" dirty="0" smtClean="0"/>
          </a:p>
          <a:p>
            <a:pPr marL="880110" lvl="1" indent="-514350">
              <a:buAutoNum type="arabicPeriod"/>
            </a:pPr>
            <a:r>
              <a:rPr lang="en-US" dirty="0" smtClean="0">
                <a:solidFill>
                  <a:schemeClr val="accent1">
                    <a:lumMod val="50000"/>
                  </a:schemeClr>
                </a:solidFill>
              </a:rPr>
              <a:t>A two-thirds vote of both House of Congress to propose the Constitutional amendment. </a:t>
            </a:r>
          </a:p>
          <a:p>
            <a:pPr marL="880110" lvl="1" indent="-514350">
              <a:buAutoNum type="arabicPeriod"/>
            </a:pPr>
            <a:r>
              <a:rPr lang="en-US" dirty="0" smtClean="0">
                <a:solidFill>
                  <a:schemeClr val="accent1">
                    <a:lumMod val="50000"/>
                  </a:schemeClr>
                </a:solidFill>
              </a:rPr>
              <a:t>Two-Thirds of the state legislatures – or two-thirds of the states hold conventions to propose the amendment. </a:t>
            </a:r>
          </a:p>
        </p:txBody>
      </p:sp>
    </p:spTree>
    <p:extLst>
      <p:ext uri="{BB962C8B-B14F-4D97-AF65-F5344CB8AC3E}">
        <p14:creationId xmlns:p14="http://schemas.microsoft.com/office/powerpoint/2010/main" val="1410631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Guiding Questions of Unit Two</a:t>
            </a:r>
            <a:endParaRPr lang="en-US" dirty="0"/>
          </a:p>
        </p:txBody>
      </p:sp>
      <p:sp>
        <p:nvSpPr>
          <p:cNvPr id="3" name="Content Placeholder 2"/>
          <p:cNvSpPr>
            <a:spLocks noGrp="1"/>
          </p:cNvSpPr>
          <p:nvPr>
            <p:ph sz="quarter" idx="1"/>
          </p:nvPr>
        </p:nvSpPr>
        <p:spPr/>
        <p:txBody>
          <a:bodyPr/>
          <a:lstStyle/>
          <a:p>
            <a:r>
              <a:rPr lang="en-US" dirty="0" smtClean="0"/>
              <a:t>How do fundamental principles define the American system of government?</a:t>
            </a:r>
          </a:p>
          <a:p>
            <a:r>
              <a:rPr lang="en-US" dirty="0" smtClean="0"/>
              <a:t>How do state and national governments divide and share power?</a:t>
            </a:r>
          </a:p>
          <a:p>
            <a:r>
              <a:rPr lang="en-US" dirty="0" smtClean="0"/>
              <a:t>Which points of view were reflected in the debate over ratification?</a:t>
            </a:r>
          </a:p>
          <a:p>
            <a:r>
              <a:rPr lang="en-US" dirty="0" smtClean="0"/>
              <a:t>What role did compromise play in the development of the United States Constitution?</a:t>
            </a:r>
            <a:endParaRPr lang="en-US" dirty="0"/>
          </a:p>
        </p:txBody>
      </p:sp>
    </p:spTree>
    <p:extLst>
      <p:ext uri="{BB962C8B-B14F-4D97-AF65-F5344CB8AC3E}">
        <p14:creationId xmlns:p14="http://schemas.microsoft.com/office/powerpoint/2010/main" val="3328548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 order for the amendment to become a part of the US Constitution…</a:t>
            </a:r>
            <a:endParaRPr lang="en-US" dirty="0"/>
          </a:p>
        </p:txBody>
      </p:sp>
      <p:sp>
        <p:nvSpPr>
          <p:cNvPr id="3" name="Content Placeholder 2"/>
          <p:cNvSpPr>
            <a:spLocks noGrp="1"/>
          </p:cNvSpPr>
          <p:nvPr>
            <p:ph sz="quarter" idx="1"/>
          </p:nvPr>
        </p:nvSpPr>
        <p:spPr/>
        <p:txBody>
          <a:bodyPr>
            <a:normAutofit lnSpcReduction="10000"/>
          </a:bodyPr>
          <a:lstStyle/>
          <a:p>
            <a:pPr marL="0" indent="0">
              <a:buNone/>
            </a:pPr>
            <a:r>
              <a:rPr lang="en-US" dirty="0" smtClean="0"/>
              <a:t>There are three ways for an amendment to the Constitution to be ratified and become the law of the land: </a:t>
            </a:r>
          </a:p>
          <a:p>
            <a:pPr marL="514350" indent="-514350">
              <a:buAutoNum type="arabicPeriod"/>
            </a:pPr>
            <a:r>
              <a:rPr lang="en-US" dirty="0" smtClean="0">
                <a:solidFill>
                  <a:schemeClr val="accent1">
                    <a:lumMod val="50000"/>
                  </a:schemeClr>
                </a:solidFill>
                <a:effectLst>
                  <a:outerShdw blurRad="38100" dist="38100" dir="2700000" algn="tl">
                    <a:srgbClr val="000000">
                      <a:alpha val="43137"/>
                    </a:srgbClr>
                  </a:outerShdw>
                </a:effectLst>
              </a:rPr>
              <a:t>Three-Fourths (¾) of the state legislatures ratify the amendment. </a:t>
            </a:r>
          </a:p>
          <a:p>
            <a:pPr marL="514350" indent="-514350">
              <a:buAutoNum type="arabicPeriod"/>
            </a:pPr>
            <a:r>
              <a:rPr lang="en-US" dirty="0" smtClean="0">
                <a:solidFill>
                  <a:schemeClr val="accent1">
                    <a:lumMod val="50000"/>
                  </a:schemeClr>
                </a:solidFill>
                <a:effectLst>
                  <a:outerShdw blurRad="38100" dist="38100" dir="2700000" algn="tl">
                    <a:srgbClr val="000000">
                      <a:alpha val="43137"/>
                    </a:srgbClr>
                  </a:outerShdw>
                </a:effectLst>
              </a:rPr>
              <a:t>Three-Fourths (¾) of the state conventions called for ratification approve the amendment. </a:t>
            </a:r>
          </a:p>
          <a:p>
            <a:pPr marL="514350" indent="-514350">
              <a:buAutoNum type="arabicPeriod"/>
            </a:pPr>
            <a:r>
              <a:rPr lang="en-US" dirty="0" smtClean="0">
                <a:solidFill>
                  <a:schemeClr val="accent1">
                    <a:lumMod val="50000"/>
                  </a:schemeClr>
                </a:solidFill>
                <a:effectLst>
                  <a:outerShdw blurRad="38100" dist="38100" dir="2700000" algn="tl">
                    <a:srgbClr val="000000">
                      <a:alpha val="43137"/>
                    </a:srgbClr>
                  </a:outerShdw>
                </a:effectLst>
              </a:rPr>
              <a:t>The Congress proposes “other mode of ratification.”   For example, a (¾) vote in favor of the amendment by both houses of the Congress.</a:t>
            </a:r>
            <a:endParaRPr lang="en-US" dirty="0">
              <a:solidFill>
                <a:schemeClr val="accent1">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31838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effectLst>
                  <a:outerShdw blurRad="38100" dist="38100" dir="2700000" algn="tl">
                    <a:srgbClr val="000000">
                      <a:alpha val="43137"/>
                    </a:srgbClr>
                  </a:outerShdw>
                </a:effectLst>
              </a:rPr>
              <a:t>Article VI</a:t>
            </a:r>
            <a:r>
              <a:rPr lang="en-US" dirty="0" smtClean="0"/>
              <a:t>.  National Supremacy</a:t>
            </a:r>
            <a:endParaRPr lang="en-US" dirty="0"/>
          </a:p>
        </p:txBody>
      </p:sp>
      <p:sp>
        <p:nvSpPr>
          <p:cNvPr id="3" name="Content Placeholder 2"/>
          <p:cNvSpPr>
            <a:spLocks noGrp="1"/>
          </p:cNvSpPr>
          <p:nvPr>
            <p:ph sz="quarter" idx="1"/>
          </p:nvPr>
        </p:nvSpPr>
        <p:spPr/>
        <p:txBody>
          <a:bodyPr>
            <a:normAutofit lnSpcReduction="10000"/>
          </a:bodyPr>
          <a:lstStyle/>
          <a:p>
            <a:pPr marL="0" indent="0">
              <a:buNone/>
            </a:pPr>
            <a:r>
              <a:rPr lang="en-US" dirty="0" smtClean="0"/>
              <a:t>The Constitution is the supreme law of the land, and national laws always supersede laws on the state and local level.  If ever a national law and a state law are in conflict, the national law will be enforced without regard to the states’ legislation.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724400" y="1828800"/>
            <a:ext cx="3886200" cy="3299603"/>
          </a:xfrm>
        </p:spPr>
      </p:pic>
      <p:sp>
        <p:nvSpPr>
          <p:cNvPr id="6" name="Rounded Rectangle 5"/>
          <p:cNvSpPr/>
          <p:nvPr/>
        </p:nvSpPr>
        <p:spPr>
          <a:xfrm>
            <a:off x="4724400" y="4953000"/>
            <a:ext cx="3962400" cy="1676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On rare occasions, states have attempted to nullify – or ignore – national laws: The Virginia and Kentucky Resolutions, the Nullification Crisis, and South Carolina’s 1860 secession from the Union.  Never works. </a:t>
            </a:r>
            <a:endParaRPr lang="en-US" dirty="0"/>
          </a:p>
        </p:txBody>
      </p:sp>
    </p:spTree>
    <p:extLst>
      <p:ext uri="{BB962C8B-B14F-4D97-AF65-F5344CB8AC3E}">
        <p14:creationId xmlns:p14="http://schemas.microsoft.com/office/powerpoint/2010/main" val="36802743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effectLst>
                  <a:outerShdw blurRad="38100" dist="38100" dir="2700000" algn="tl">
                    <a:srgbClr val="000000">
                      <a:alpha val="43137"/>
                    </a:srgbClr>
                  </a:outerShdw>
                </a:effectLst>
              </a:rPr>
              <a:t>Article VII </a:t>
            </a:r>
            <a:r>
              <a:rPr lang="en-US" dirty="0" smtClean="0"/>
              <a:t>– Ratification </a:t>
            </a:r>
            <a:endParaRPr lang="en-US" dirty="0"/>
          </a:p>
        </p:txBody>
      </p:sp>
      <p:sp>
        <p:nvSpPr>
          <p:cNvPr id="3" name="Content Placeholder 2"/>
          <p:cNvSpPr>
            <a:spLocks noGrp="1"/>
          </p:cNvSpPr>
          <p:nvPr>
            <p:ph sz="quarter" idx="1"/>
          </p:nvPr>
        </p:nvSpPr>
        <p:spPr>
          <a:xfrm>
            <a:off x="609600" y="5334000"/>
            <a:ext cx="7848600" cy="1143000"/>
          </a:xfrm>
        </p:spPr>
        <p:txBody>
          <a:bodyPr>
            <a:normAutofit fontScale="92500" lnSpcReduction="20000"/>
          </a:bodyPr>
          <a:lstStyle/>
          <a:p>
            <a:pPr marL="0" indent="0">
              <a:buNone/>
            </a:pPr>
            <a:r>
              <a:rPr lang="en-US" dirty="0" smtClean="0"/>
              <a:t>Before the Constitution could become the law of the land, nine of the original thirteen states had to ratify the document.  Virginia was the tenth state to do so!</a:t>
            </a:r>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685800" y="1676399"/>
            <a:ext cx="7772400" cy="3624277"/>
          </a:xfrm>
        </p:spPr>
      </p:pic>
    </p:spTree>
    <p:extLst>
      <p:ext uri="{BB962C8B-B14F-4D97-AF65-F5344CB8AC3E}">
        <p14:creationId xmlns:p14="http://schemas.microsoft.com/office/powerpoint/2010/main" val="3911398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610600" cy="990600"/>
          </a:xfrm>
        </p:spPr>
        <p:txBody>
          <a:bodyPr>
            <a:normAutofit fontScale="90000"/>
          </a:bodyPr>
          <a:lstStyle/>
          <a:p>
            <a:r>
              <a:rPr lang="en-US" dirty="0" smtClean="0"/>
              <a:t>Fundamental Principles of the Constitution</a:t>
            </a:r>
            <a:endParaRPr lang="en-US" dirty="0"/>
          </a:p>
        </p:txBody>
      </p:sp>
      <p:sp>
        <p:nvSpPr>
          <p:cNvPr id="3" name="Content Placeholder 2"/>
          <p:cNvSpPr>
            <a:spLocks noGrp="1"/>
          </p:cNvSpPr>
          <p:nvPr>
            <p:ph sz="quarter" idx="1"/>
          </p:nvPr>
        </p:nvSpPr>
        <p:spPr/>
        <p:txBody>
          <a:bodyPr>
            <a:normAutofit lnSpcReduction="10000"/>
          </a:bodyPr>
          <a:lstStyle/>
          <a:p>
            <a:r>
              <a:rPr lang="en-US" u="sng" dirty="0" smtClean="0">
                <a:solidFill>
                  <a:schemeClr val="accent1">
                    <a:lumMod val="50000"/>
                  </a:schemeClr>
                </a:solidFill>
                <a:effectLst>
                  <a:outerShdw blurRad="38100" dist="38100" dir="2700000" algn="tl">
                    <a:srgbClr val="000000">
                      <a:alpha val="43137"/>
                    </a:srgbClr>
                  </a:outerShdw>
                </a:effectLst>
              </a:rPr>
              <a:t>“the consent of the governed” </a:t>
            </a:r>
            <a:r>
              <a:rPr lang="en-US" dirty="0" smtClean="0"/>
              <a:t>– Jefferson, like many English philosophers before him, argued that no government was legitimate without the consent of the governed – or the people’s permission to rule. </a:t>
            </a:r>
          </a:p>
          <a:p>
            <a:r>
              <a:rPr lang="en-US" u="sng" dirty="0">
                <a:solidFill>
                  <a:schemeClr val="accent1">
                    <a:lumMod val="50000"/>
                  </a:schemeClr>
                </a:solidFill>
                <a:effectLst>
                  <a:outerShdw blurRad="38100" dist="38100" dir="2700000" algn="tl">
                    <a:srgbClr val="000000">
                      <a:alpha val="43137"/>
                    </a:srgbClr>
                  </a:outerShdw>
                </a:effectLst>
              </a:rPr>
              <a:t>l</a:t>
            </a:r>
            <a:r>
              <a:rPr lang="en-US" u="sng" dirty="0" smtClean="0">
                <a:solidFill>
                  <a:schemeClr val="accent1">
                    <a:lumMod val="50000"/>
                  </a:schemeClr>
                </a:solidFill>
                <a:effectLst>
                  <a:outerShdw blurRad="38100" dist="38100" dir="2700000" algn="tl">
                    <a:srgbClr val="000000">
                      <a:alpha val="43137"/>
                    </a:srgbClr>
                  </a:outerShdw>
                </a:effectLst>
              </a:rPr>
              <a:t>imited government </a:t>
            </a:r>
            <a:r>
              <a:rPr lang="en-US" dirty="0" smtClean="0"/>
              <a:t>– the powers of the government were restricted by the people and the Constitution. </a:t>
            </a:r>
          </a:p>
          <a:p>
            <a:r>
              <a:rPr lang="en-US" u="sng" dirty="0">
                <a:solidFill>
                  <a:schemeClr val="accent1">
                    <a:lumMod val="50000"/>
                  </a:schemeClr>
                </a:solidFill>
                <a:effectLst>
                  <a:outerShdw blurRad="38100" dist="38100" dir="2700000" algn="tl">
                    <a:srgbClr val="000000">
                      <a:alpha val="43137"/>
                    </a:srgbClr>
                  </a:outerShdw>
                </a:effectLst>
              </a:rPr>
              <a:t>s</a:t>
            </a:r>
            <a:r>
              <a:rPr lang="en-US" u="sng" dirty="0" smtClean="0">
                <a:solidFill>
                  <a:schemeClr val="accent1">
                    <a:lumMod val="50000"/>
                  </a:schemeClr>
                </a:solidFill>
                <a:effectLst>
                  <a:outerShdw blurRad="38100" dist="38100" dir="2700000" algn="tl">
                    <a:srgbClr val="000000">
                      <a:alpha val="43137"/>
                    </a:srgbClr>
                  </a:outerShdw>
                </a:effectLst>
              </a:rPr>
              <a:t>eparation of powers </a:t>
            </a:r>
            <a:r>
              <a:rPr lang="en-US" dirty="0" smtClean="0"/>
              <a:t>– this refers to the three branches of government: executive, legislative, and judicial, which struggle against on another for power.  Thus, no one branch can establish a tyranny.</a:t>
            </a:r>
            <a:endParaRPr lang="en-US" dirty="0"/>
          </a:p>
        </p:txBody>
      </p:sp>
    </p:spTree>
    <p:extLst>
      <p:ext uri="{BB962C8B-B14F-4D97-AF65-F5344CB8AC3E}">
        <p14:creationId xmlns:p14="http://schemas.microsoft.com/office/powerpoint/2010/main" val="1424074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610600" cy="990600"/>
          </a:xfrm>
        </p:spPr>
        <p:txBody>
          <a:bodyPr>
            <a:normAutofit fontScale="90000"/>
          </a:bodyPr>
          <a:lstStyle/>
          <a:p>
            <a:r>
              <a:rPr lang="en-US" dirty="0" smtClean="0"/>
              <a:t>Fundamental Principles of the Constitution</a:t>
            </a:r>
            <a:endParaRPr lang="en-US" dirty="0"/>
          </a:p>
        </p:txBody>
      </p:sp>
      <p:sp>
        <p:nvSpPr>
          <p:cNvPr id="3" name="Content Placeholder 2"/>
          <p:cNvSpPr>
            <a:spLocks noGrp="1"/>
          </p:cNvSpPr>
          <p:nvPr>
            <p:ph sz="quarter" idx="1"/>
          </p:nvPr>
        </p:nvSpPr>
        <p:spPr/>
        <p:txBody>
          <a:bodyPr>
            <a:normAutofit fontScale="92500" lnSpcReduction="10000"/>
          </a:bodyPr>
          <a:lstStyle/>
          <a:p>
            <a:r>
              <a:rPr lang="en-US" u="sng" dirty="0">
                <a:solidFill>
                  <a:schemeClr val="accent1">
                    <a:lumMod val="50000"/>
                  </a:schemeClr>
                </a:solidFill>
                <a:effectLst>
                  <a:outerShdw blurRad="38100" dist="38100" dir="2700000" algn="tl">
                    <a:srgbClr val="000000">
                      <a:alpha val="43137"/>
                    </a:srgbClr>
                  </a:outerShdw>
                </a:effectLst>
              </a:rPr>
              <a:t>c</a:t>
            </a:r>
            <a:r>
              <a:rPr lang="en-US" u="sng" dirty="0" smtClean="0">
                <a:solidFill>
                  <a:schemeClr val="accent1">
                    <a:lumMod val="50000"/>
                  </a:schemeClr>
                </a:solidFill>
                <a:effectLst>
                  <a:outerShdw blurRad="38100" dist="38100" dir="2700000" algn="tl">
                    <a:srgbClr val="000000">
                      <a:alpha val="43137"/>
                    </a:srgbClr>
                  </a:outerShdw>
                </a:effectLst>
              </a:rPr>
              <a:t>hecks and balances </a:t>
            </a:r>
            <a:r>
              <a:rPr lang="en-US" dirty="0" smtClean="0"/>
              <a:t>– each branch of the government has unique powers over the others.  For example, the presidential veto, the Congressional override, or judicial review from the Supreme Court.</a:t>
            </a:r>
          </a:p>
          <a:p>
            <a:r>
              <a:rPr lang="en-US" u="sng" dirty="0" smtClean="0">
                <a:solidFill>
                  <a:schemeClr val="accent1">
                    <a:lumMod val="50000"/>
                  </a:schemeClr>
                </a:solidFill>
                <a:effectLst>
                  <a:outerShdw blurRad="38100" dist="38100" dir="2700000" algn="tl">
                    <a:srgbClr val="000000">
                      <a:alpha val="43137"/>
                    </a:srgbClr>
                  </a:outerShdw>
                </a:effectLst>
              </a:rPr>
              <a:t>“the rule of law” </a:t>
            </a:r>
            <a:r>
              <a:rPr lang="en-US" dirty="0" smtClean="0"/>
              <a:t>– all of the nation’s laws apply to everyone – rich or poor, man or woman, black or white, empowered or impoverished. </a:t>
            </a:r>
          </a:p>
          <a:p>
            <a:r>
              <a:rPr lang="en-US" u="sng" dirty="0">
                <a:solidFill>
                  <a:schemeClr val="accent1">
                    <a:lumMod val="50000"/>
                  </a:schemeClr>
                </a:solidFill>
                <a:effectLst>
                  <a:outerShdw blurRad="38100" dist="38100" dir="2700000" algn="tl">
                    <a:srgbClr val="000000">
                      <a:alpha val="43137"/>
                    </a:srgbClr>
                  </a:outerShdw>
                </a:effectLst>
              </a:rPr>
              <a:t>f</a:t>
            </a:r>
            <a:r>
              <a:rPr lang="en-US" u="sng" dirty="0" smtClean="0">
                <a:solidFill>
                  <a:schemeClr val="accent1">
                    <a:lumMod val="50000"/>
                  </a:schemeClr>
                </a:solidFill>
                <a:effectLst>
                  <a:outerShdw blurRad="38100" dist="38100" dir="2700000" algn="tl">
                    <a:srgbClr val="000000">
                      <a:alpha val="43137"/>
                    </a:srgbClr>
                  </a:outerShdw>
                </a:effectLst>
              </a:rPr>
              <a:t>ederalism</a:t>
            </a:r>
            <a:r>
              <a:rPr lang="en-US" dirty="0" smtClean="0"/>
              <a:t> – more than one government may govern the people and each government shares powers with the others.  National, state, and local governments each have different responsibilities. </a:t>
            </a:r>
            <a:endParaRPr lang="en-US" dirty="0"/>
          </a:p>
        </p:txBody>
      </p:sp>
    </p:spTree>
    <p:extLst>
      <p:ext uri="{BB962C8B-B14F-4D97-AF65-F5344CB8AC3E}">
        <p14:creationId xmlns:p14="http://schemas.microsoft.com/office/powerpoint/2010/main" val="22128759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Preamble to the Constitution</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There are six (6) basic themes articulated in the preamble to the Constitution, which explain the purpose of the new government of the United States: </a:t>
            </a:r>
          </a:p>
          <a:p>
            <a:pPr marL="514350" indent="-514350">
              <a:buFont typeface="+mj-lt"/>
              <a:buAutoNum type="arabicPeriod"/>
            </a:pPr>
            <a:r>
              <a:rPr lang="en-US" dirty="0" smtClean="0">
                <a:solidFill>
                  <a:schemeClr val="accent1">
                    <a:lumMod val="50000"/>
                  </a:schemeClr>
                </a:solidFill>
                <a:effectLst>
                  <a:outerShdw blurRad="38100" dist="38100" dir="2700000" algn="tl">
                    <a:srgbClr val="000000">
                      <a:alpha val="43137"/>
                    </a:srgbClr>
                  </a:outerShdw>
                </a:effectLst>
              </a:rPr>
              <a:t>“to form a more perfect union…”</a:t>
            </a:r>
          </a:p>
          <a:p>
            <a:pPr marL="514350" indent="-514350">
              <a:buFont typeface="+mj-lt"/>
              <a:buAutoNum type="arabicPeriod"/>
            </a:pPr>
            <a:r>
              <a:rPr lang="en-US" dirty="0" smtClean="0">
                <a:solidFill>
                  <a:schemeClr val="accent1">
                    <a:lumMod val="50000"/>
                  </a:schemeClr>
                </a:solidFill>
                <a:effectLst>
                  <a:outerShdw blurRad="38100" dist="38100" dir="2700000" algn="tl">
                    <a:srgbClr val="000000">
                      <a:alpha val="43137"/>
                    </a:srgbClr>
                  </a:outerShdw>
                </a:effectLst>
              </a:rPr>
              <a:t>“to establish justice…”</a:t>
            </a:r>
          </a:p>
          <a:p>
            <a:pPr marL="514350" indent="-514350">
              <a:buFont typeface="+mj-lt"/>
              <a:buAutoNum type="arabicPeriod"/>
            </a:pPr>
            <a:r>
              <a:rPr lang="en-US" dirty="0" smtClean="0">
                <a:solidFill>
                  <a:schemeClr val="accent1">
                    <a:lumMod val="50000"/>
                  </a:schemeClr>
                </a:solidFill>
                <a:effectLst>
                  <a:outerShdw blurRad="38100" dist="38100" dir="2700000" algn="tl">
                    <a:srgbClr val="000000">
                      <a:alpha val="43137"/>
                    </a:srgbClr>
                  </a:outerShdw>
                </a:effectLst>
              </a:rPr>
              <a:t>“to ensure domestic tranquility…”</a:t>
            </a:r>
          </a:p>
          <a:p>
            <a:pPr marL="514350" indent="-514350">
              <a:buFont typeface="+mj-lt"/>
              <a:buAutoNum type="arabicPeriod"/>
            </a:pPr>
            <a:r>
              <a:rPr lang="en-US" dirty="0" smtClean="0">
                <a:solidFill>
                  <a:schemeClr val="accent1">
                    <a:lumMod val="50000"/>
                  </a:schemeClr>
                </a:solidFill>
                <a:effectLst>
                  <a:outerShdw blurRad="38100" dist="38100" dir="2700000" algn="tl">
                    <a:srgbClr val="000000">
                      <a:alpha val="43137"/>
                    </a:srgbClr>
                  </a:outerShdw>
                </a:effectLst>
              </a:rPr>
              <a:t>“to provide for a common defense…” </a:t>
            </a:r>
          </a:p>
          <a:p>
            <a:pPr marL="514350" indent="-514350">
              <a:buFont typeface="+mj-lt"/>
              <a:buAutoNum type="arabicPeriod"/>
            </a:pPr>
            <a:r>
              <a:rPr lang="en-US" dirty="0" smtClean="0">
                <a:solidFill>
                  <a:schemeClr val="accent1">
                    <a:lumMod val="50000"/>
                  </a:schemeClr>
                </a:solidFill>
                <a:effectLst>
                  <a:outerShdw blurRad="38100" dist="38100" dir="2700000" algn="tl">
                    <a:srgbClr val="000000">
                      <a:alpha val="43137"/>
                    </a:srgbClr>
                  </a:outerShdw>
                </a:effectLst>
              </a:rPr>
              <a:t>“to promote the general welfare…”</a:t>
            </a:r>
          </a:p>
          <a:p>
            <a:pPr marL="514350" indent="-514350">
              <a:buFont typeface="+mj-lt"/>
              <a:buAutoNum type="arabicPeriod"/>
            </a:pPr>
            <a:r>
              <a:rPr lang="en-US" dirty="0" smtClean="0">
                <a:solidFill>
                  <a:schemeClr val="accent1">
                    <a:lumMod val="50000"/>
                  </a:schemeClr>
                </a:solidFill>
                <a:effectLst>
                  <a:outerShdw blurRad="38100" dist="38100" dir="2700000" algn="tl">
                    <a:srgbClr val="000000">
                      <a:alpha val="43137"/>
                    </a:srgbClr>
                  </a:outerShdw>
                </a:effectLst>
              </a:rPr>
              <a:t>And, to “secure the blessings of liberty for ourselves and our posterity…” </a:t>
            </a:r>
            <a:endParaRPr lang="en-US" dirty="0">
              <a:solidFill>
                <a:schemeClr val="accent1">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15554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powers does the Federal Government have? </a:t>
            </a:r>
            <a:endParaRPr lang="en-US" dirty="0"/>
          </a:p>
        </p:txBody>
      </p:sp>
      <p:sp>
        <p:nvSpPr>
          <p:cNvPr id="3" name="Content Placeholder 2"/>
          <p:cNvSpPr>
            <a:spLocks noGrp="1"/>
          </p:cNvSpPr>
          <p:nvPr>
            <p:ph sz="quarter" idx="1"/>
          </p:nvPr>
        </p:nvSpPr>
        <p:spPr>
          <a:xfrm>
            <a:off x="612648" y="1600200"/>
            <a:ext cx="8302752" cy="5029200"/>
          </a:xfrm>
        </p:spPr>
        <p:txBody>
          <a:bodyPr>
            <a:normAutofit fontScale="85000" lnSpcReduction="20000"/>
          </a:bodyPr>
          <a:lstStyle/>
          <a:p>
            <a:r>
              <a:rPr lang="en-US" u="sng" dirty="0" smtClean="0">
                <a:solidFill>
                  <a:schemeClr val="accent1">
                    <a:lumMod val="50000"/>
                  </a:schemeClr>
                </a:solidFill>
                <a:effectLst>
                  <a:outerShdw blurRad="38100" dist="38100" dir="2700000" algn="tl">
                    <a:srgbClr val="000000">
                      <a:alpha val="43137"/>
                    </a:srgbClr>
                  </a:outerShdw>
                </a:effectLst>
              </a:rPr>
              <a:t>Expressed Powers </a:t>
            </a:r>
            <a:r>
              <a:rPr lang="en-US" dirty="0" smtClean="0"/>
              <a:t>– powers that are clearly stated in Article I of the Constitution: the power to coin money, to create treaties, the declare war, or to raise and support a military are expressed powers. </a:t>
            </a:r>
          </a:p>
          <a:p>
            <a:r>
              <a:rPr lang="en-US" u="sng" dirty="0" smtClean="0">
                <a:solidFill>
                  <a:schemeClr val="accent1">
                    <a:lumMod val="50000"/>
                  </a:schemeClr>
                </a:solidFill>
                <a:effectLst>
                  <a:outerShdw blurRad="38100" dist="38100" dir="2700000" algn="tl">
                    <a:srgbClr val="000000">
                      <a:alpha val="43137"/>
                    </a:srgbClr>
                  </a:outerShdw>
                </a:effectLst>
              </a:rPr>
              <a:t>Implied Powers </a:t>
            </a:r>
            <a:r>
              <a:rPr lang="en-US" dirty="0" smtClean="0"/>
              <a:t>– Congress is given the power to make any laws “necessary and proper” for the governance of the nation. </a:t>
            </a:r>
          </a:p>
          <a:p>
            <a:r>
              <a:rPr lang="en-US" u="sng" dirty="0" smtClean="0">
                <a:solidFill>
                  <a:schemeClr val="accent1">
                    <a:lumMod val="50000"/>
                  </a:schemeClr>
                </a:solidFill>
                <a:effectLst>
                  <a:outerShdw blurRad="38100" dist="38100" dir="2700000" algn="tl">
                    <a:srgbClr val="000000">
                      <a:alpha val="43137"/>
                    </a:srgbClr>
                  </a:outerShdw>
                </a:effectLst>
              </a:rPr>
              <a:t>Inherent Powers </a:t>
            </a:r>
            <a:r>
              <a:rPr lang="en-US" dirty="0" smtClean="0"/>
              <a:t>– Powers we just assume the Constitution grants the government because they are essential to a state: like, defending borders.</a:t>
            </a:r>
          </a:p>
          <a:p>
            <a:r>
              <a:rPr lang="en-US" u="sng" dirty="0" smtClean="0">
                <a:solidFill>
                  <a:schemeClr val="accent1">
                    <a:lumMod val="50000"/>
                  </a:schemeClr>
                </a:solidFill>
                <a:effectLst>
                  <a:outerShdw blurRad="38100" dist="38100" dir="2700000" algn="tl">
                    <a:srgbClr val="000000">
                      <a:alpha val="43137"/>
                    </a:srgbClr>
                  </a:outerShdw>
                </a:effectLst>
              </a:rPr>
              <a:t>Concurrent Powers </a:t>
            </a:r>
            <a:r>
              <a:rPr lang="en-US" dirty="0" smtClean="0"/>
              <a:t>– Powers that are shared by both the national and the state governments, for example, the power to tax, the power to make and enforce laws, and the power to borrow money.</a:t>
            </a:r>
            <a:endParaRPr lang="en-US" dirty="0"/>
          </a:p>
        </p:txBody>
      </p:sp>
    </p:spTree>
    <p:extLst>
      <p:ext uri="{BB962C8B-B14F-4D97-AF65-F5344CB8AC3E}">
        <p14:creationId xmlns:p14="http://schemas.microsoft.com/office/powerpoint/2010/main" val="14872713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Powers Specifically Denied to the Federal Government</a:t>
            </a:r>
            <a:endParaRPr lang="en-US" dirty="0"/>
          </a:p>
        </p:txBody>
      </p:sp>
      <p:sp>
        <p:nvSpPr>
          <p:cNvPr id="3" name="Content Placeholder 2"/>
          <p:cNvSpPr>
            <a:spLocks noGrp="1"/>
          </p:cNvSpPr>
          <p:nvPr>
            <p:ph sz="quarter" idx="1"/>
          </p:nvPr>
        </p:nvSpPr>
        <p:spPr/>
        <p:txBody>
          <a:bodyPr>
            <a:normAutofit fontScale="92500"/>
          </a:bodyPr>
          <a:lstStyle/>
          <a:p>
            <a:r>
              <a:rPr lang="en-US" i="1" u="sng" dirty="0" smtClean="0">
                <a:solidFill>
                  <a:schemeClr val="accent1">
                    <a:lumMod val="50000"/>
                  </a:schemeClr>
                </a:solidFill>
                <a:effectLst>
                  <a:outerShdw blurRad="38100" dist="38100" dir="2700000" algn="tl">
                    <a:srgbClr val="000000">
                      <a:alpha val="43137"/>
                    </a:srgbClr>
                  </a:outerShdw>
                </a:effectLst>
              </a:rPr>
              <a:t>No ex post facto laws</a:t>
            </a:r>
            <a:r>
              <a:rPr lang="en-US" dirty="0" smtClean="0"/>
              <a:t>.  This essentially means that you can’t make laws which apply to a person or groups past behavior.  If the law didn’t exist at the time, people could not have willfully broken the law.</a:t>
            </a:r>
          </a:p>
          <a:p>
            <a:r>
              <a:rPr lang="en-US" i="1" u="sng" dirty="0" smtClean="0">
                <a:solidFill>
                  <a:schemeClr val="accent1">
                    <a:lumMod val="50000"/>
                  </a:schemeClr>
                </a:solidFill>
                <a:effectLst>
                  <a:outerShdw blurRad="38100" dist="38100" dir="2700000" algn="tl">
                    <a:srgbClr val="000000">
                      <a:alpha val="43137"/>
                    </a:srgbClr>
                  </a:outerShdw>
                </a:effectLst>
              </a:rPr>
              <a:t>No taxes on exports</a:t>
            </a:r>
            <a:r>
              <a:rPr lang="en-US" dirty="0" smtClean="0"/>
              <a:t>.  If you would like to sell your wares or goods and services abroad, the government cannot tax you for doing do.</a:t>
            </a:r>
          </a:p>
          <a:p>
            <a:r>
              <a:rPr lang="en-US" i="1" u="sng" dirty="0" smtClean="0">
                <a:solidFill>
                  <a:schemeClr val="accent1">
                    <a:lumMod val="50000"/>
                  </a:schemeClr>
                </a:solidFill>
                <a:effectLst>
                  <a:outerShdw blurRad="38100" dist="38100" dir="2700000" algn="tl">
                    <a:srgbClr val="000000">
                      <a:alpha val="43137"/>
                    </a:srgbClr>
                  </a:outerShdw>
                </a:effectLst>
              </a:rPr>
              <a:t>No suspending the writ of habeas corpus</a:t>
            </a:r>
            <a:r>
              <a:rPr lang="en-US" dirty="0" smtClean="0"/>
              <a:t>.  This just means that you cannot be held indefinitely in prison without charges being brought forth and a day in court. </a:t>
            </a:r>
            <a:endParaRPr lang="en-US" dirty="0"/>
          </a:p>
        </p:txBody>
      </p:sp>
    </p:spTree>
    <p:extLst>
      <p:ext uri="{BB962C8B-B14F-4D97-AF65-F5344CB8AC3E}">
        <p14:creationId xmlns:p14="http://schemas.microsoft.com/office/powerpoint/2010/main" val="38004112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Powers of the States</a:t>
            </a:r>
            <a:endParaRPr lang="en-US" dirty="0"/>
          </a:p>
        </p:txBody>
      </p:sp>
      <p:sp>
        <p:nvSpPr>
          <p:cNvPr id="3" name="Content Placeholder 2"/>
          <p:cNvSpPr>
            <a:spLocks noGrp="1"/>
          </p:cNvSpPr>
          <p:nvPr>
            <p:ph sz="quarter" idx="1"/>
          </p:nvPr>
        </p:nvSpPr>
        <p:spPr/>
        <p:txBody>
          <a:bodyPr/>
          <a:lstStyle/>
          <a:p>
            <a:r>
              <a:rPr lang="en-US" dirty="0" smtClean="0"/>
              <a:t>All powers which are not enumerated for the national government are reserved to the states or to the people.  This is stated explicitly in the </a:t>
            </a:r>
            <a:r>
              <a:rPr lang="en-US" i="1" u="sng" dirty="0" smtClean="0">
                <a:solidFill>
                  <a:schemeClr val="accent5">
                    <a:lumMod val="75000"/>
                  </a:schemeClr>
                </a:solidFill>
                <a:effectLst>
                  <a:outerShdw blurRad="38100" dist="38100" dir="2700000" algn="tl">
                    <a:srgbClr val="000000">
                      <a:alpha val="43137"/>
                    </a:srgbClr>
                  </a:outerShdw>
                </a:effectLst>
              </a:rPr>
              <a:t>10</a:t>
            </a:r>
            <a:r>
              <a:rPr lang="en-US" i="1" u="sng" baseline="30000" dirty="0" smtClean="0">
                <a:solidFill>
                  <a:schemeClr val="accent5">
                    <a:lumMod val="75000"/>
                  </a:schemeClr>
                </a:solidFill>
                <a:effectLst>
                  <a:outerShdw blurRad="38100" dist="38100" dir="2700000" algn="tl">
                    <a:srgbClr val="000000">
                      <a:alpha val="43137"/>
                    </a:srgbClr>
                  </a:outerShdw>
                </a:effectLst>
              </a:rPr>
              <a:t>th</a:t>
            </a:r>
            <a:r>
              <a:rPr lang="en-US" i="1" u="sng" dirty="0" smtClean="0">
                <a:solidFill>
                  <a:schemeClr val="accent5">
                    <a:lumMod val="75000"/>
                  </a:schemeClr>
                </a:solidFill>
                <a:effectLst>
                  <a:outerShdw blurRad="38100" dist="38100" dir="2700000" algn="tl">
                    <a:srgbClr val="000000">
                      <a:alpha val="43137"/>
                    </a:srgbClr>
                  </a:outerShdw>
                </a:effectLst>
              </a:rPr>
              <a:t> Amendment</a:t>
            </a:r>
            <a:r>
              <a:rPr lang="en-US" dirty="0" smtClean="0"/>
              <a:t> to the Constitution. </a:t>
            </a:r>
          </a:p>
          <a:p>
            <a:pPr marL="0" indent="0">
              <a:buNone/>
            </a:pPr>
            <a:endParaRPr lang="en-US" dirty="0" smtClean="0"/>
          </a:p>
          <a:p>
            <a:r>
              <a:rPr lang="en-US" dirty="0" smtClean="0"/>
              <a:t>States have the power to </a:t>
            </a:r>
            <a:r>
              <a:rPr lang="en-US" i="1" u="sng" dirty="0" smtClean="0">
                <a:solidFill>
                  <a:schemeClr val="accent5">
                    <a:lumMod val="75000"/>
                  </a:schemeClr>
                </a:solidFill>
                <a:effectLst>
                  <a:outerShdw blurRad="38100" dist="38100" dir="2700000" algn="tl">
                    <a:srgbClr val="000000">
                      <a:alpha val="43137"/>
                    </a:srgbClr>
                  </a:outerShdw>
                </a:effectLst>
              </a:rPr>
              <a:t>regulate commerce within their borders, conduct elections, establish local governments, and regulate education</a:t>
            </a:r>
            <a:r>
              <a:rPr lang="en-US" dirty="0" smtClean="0"/>
              <a:t>, among many other things. </a:t>
            </a:r>
          </a:p>
          <a:p>
            <a:endParaRPr lang="en-US" dirty="0"/>
          </a:p>
        </p:txBody>
      </p:sp>
    </p:spTree>
    <p:extLst>
      <p:ext uri="{BB962C8B-B14F-4D97-AF65-F5344CB8AC3E}">
        <p14:creationId xmlns:p14="http://schemas.microsoft.com/office/powerpoint/2010/main" val="20644544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Powers Denied to the States</a:t>
            </a:r>
            <a:endParaRPr lang="en-US" dirty="0"/>
          </a:p>
        </p:txBody>
      </p:sp>
      <p:sp>
        <p:nvSpPr>
          <p:cNvPr id="3" name="Content Placeholder 2"/>
          <p:cNvSpPr>
            <a:spLocks noGrp="1"/>
          </p:cNvSpPr>
          <p:nvPr>
            <p:ph sz="quarter" idx="1"/>
          </p:nvPr>
        </p:nvSpPr>
        <p:spPr/>
        <p:txBody>
          <a:bodyPr/>
          <a:lstStyle/>
          <a:p>
            <a:r>
              <a:rPr lang="en-US" u="sng" dirty="0" smtClean="0">
                <a:solidFill>
                  <a:schemeClr val="accent5">
                    <a:lumMod val="75000"/>
                  </a:schemeClr>
                </a:solidFill>
                <a:effectLst>
                  <a:outerShdw blurRad="38100" dist="38100" dir="2700000" algn="tl">
                    <a:srgbClr val="000000">
                      <a:alpha val="43137"/>
                    </a:srgbClr>
                  </a:outerShdw>
                </a:effectLst>
              </a:rPr>
              <a:t>States cannot tax imports or exports</a:t>
            </a:r>
            <a:r>
              <a:rPr lang="en-US" dirty="0" smtClean="0">
                <a:solidFill>
                  <a:schemeClr val="accent5">
                    <a:lumMod val="75000"/>
                  </a:schemeClr>
                </a:solidFill>
                <a:effectLst>
                  <a:outerShdw blurRad="38100" dist="38100" dir="2700000" algn="tl">
                    <a:srgbClr val="000000">
                      <a:alpha val="43137"/>
                    </a:srgbClr>
                  </a:outerShdw>
                </a:effectLst>
              </a:rPr>
              <a:t>.  </a:t>
            </a:r>
            <a:r>
              <a:rPr lang="en-US" dirty="0" smtClean="0"/>
              <a:t>The federal government can tax imports – tariffs, or excise taxes – but, if all of the states were able to do so it would get too expensive and confusing. </a:t>
            </a:r>
          </a:p>
          <a:p>
            <a:r>
              <a:rPr lang="en-US" i="1" u="sng" dirty="0" smtClean="0">
                <a:solidFill>
                  <a:schemeClr val="accent5">
                    <a:lumMod val="75000"/>
                  </a:schemeClr>
                </a:solidFill>
                <a:effectLst>
                  <a:outerShdw blurRad="38100" dist="38100" dir="2700000" algn="tl">
                    <a:srgbClr val="000000">
                      <a:alpha val="43137"/>
                    </a:srgbClr>
                  </a:outerShdw>
                </a:effectLst>
              </a:rPr>
              <a:t>States cannot coin their own money</a:t>
            </a:r>
            <a:r>
              <a:rPr lang="en-US" dirty="0" smtClean="0"/>
              <a:t>.  Again, too confusing.  There would have to be exchanges set up, and it would hurt the economy overall. </a:t>
            </a:r>
          </a:p>
          <a:p>
            <a:r>
              <a:rPr lang="en-US" i="1" u="sng" dirty="0" smtClean="0">
                <a:solidFill>
                  <a:schemeClr val="accent5">
                    <a:lumMod val="75000"/>
                  </a:schemeClr>
                </a:solidFill>
                <a:effectLst>
                  <a:outerShdw blurRad="38100" dist="38100" dir="2700000" algn="tl">
                    <a:srgbClr val="000000">
                      <a:alpha val="43137"/>
                    </a:srgbClr>
                  </a:outerShdw>
                </a:effectLst>
              </a:rPr>
              <a:t>States cannot enter into treaties with other nations or Native American communities on their own</a:t>
            </a:r>
            <a:r>
              <a:rPr lang="en-US" dirty="0" smtClean="0"/>
              <a:t>. </a:t>
            </a:r>
          </a:p>
        </p:txBody>
      </p:sp>
    </p:spTree>
    <p:extLst>
      <p:ext uri="{BB962C8B-B14F-4D97-AF65-F5344CB8AC3E}">
        <p14:creationId xmlns:p14="http://schemas.microsoft.com/office/powerpoint/2010/main" val="7857284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181</TotalTime>
  <Words>1602</Words>
  <Application>Microsoft Office PowerPoint</Application>
  <PresentationFormat>On-screen Show (4:3)</PresentationFormat>
  <Paragraphs>84</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Median</vt:lpstr>
      <vt:lpstr>Unit II: “So Near to     Perfection”</vt:lpstr>
      <vt:lpstr>Guiding Questions of Unit Two</vt:lpstr>
      <vt:lpstr>Fundamental Principles of the Constitution</vt:lpstr>
      <vt:lpstr>Fundamental Principles of the Constitution</vt:lpstr>
      <vt:lpstr>The Preamble to the Constitution</vt:lpstr>
      <vt:lpstr>What powers does the Federal Government have? </vt:lpstr>
      <vt:lpstr>Powers Specifically Denied to the Federal Government</vt:lpstr>
      <vt:lpstr>Powers of the States</vt:lpstr>
      <vt:lpstr>Powers Denied to the States</vt:lpstr>
      <vt:lpstr>The Supremacy Clause</vt:lpstr>
      <vt:lpstr>The United States Constitution </vt:lpstr>
      <vt:lpstr>The Preamble to the Constitution</vt:lpstr>
      <vt:lpstr>Article One. The Legislative Branch</vt:lpstr>
      <vt:lpstr>Article Two.  The Executive Branch</vt:lpstr>
      <vt:lpstr>Article III.  The Judicial Branch</vt:lpstr>
      <vt:lpstr>Checks and Balances</vt:lpstr>
      <vt:lpstr>Article IV.  Relations Between the States</vt:lpstr>
      <vt:lpstr>Article V.  The Amendment Process</vt:lpstr>
      <vt:lpstr>How to amend the US Constitution: </vt:lpstr>
      <vt:lpstr>In order for the amendment to become a part of the US Constitution…</vt:lpstr>
      <vt:lpstr>Article VI.  National Supremacy</vt:lpstr>
      <vt:lpstr>Article VII – Ratification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II: “So Near to     Perfection”</dc:title>
  <dc:creator>Adam</dc:creator>
  <cp:lastModifiedBy>Adam</cp:lastModifiedBy>
  <cp:revision>12</cp:revision>
  <dcterms:created xsi:type="dcterms:W3CDTF">2015-06-22T18:48:55Z</dcterms:created>
  <dcterms:modified xsi:type="dcterms:W3CDTF">2015-06-22T21:50:21Z</dcterms:modified>
</cp:coreProperties>
</file>